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6" autoAdjust="0"/>
    <p:restoredTop sz="94660"/>
  </p:normalViewPr>
  <p:slideViewPr>
    <p:cSldViewPr snapToGrid="0">
      <p:cViewPr varScale="1">
        <p:scale>
          <a:sx n="73" d="100"/>
          <a:sy n="73" d="100"/>
        </p:scale>
        <p:origin x="216" y="6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9/13/16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9/13/16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9/13/16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9/13/16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9/13/16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9/13/16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9/13/16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9/13/16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9/13/16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9/13/16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9/13/16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microsoft.com/office/2007/relationships/hdphoto" Target="../media/hdphoto1.wdp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9/13/16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cooke@msu.edu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8zfTSSLjv5c" TargetMode="External"/><Relationship Id="rId4" Type="http://schemas.openxmlformats.org/officeDocument/2006/relationships/hyperlink" Target="https://www.youtube.com/watch?v=GXtSL4S6xNc&amp;list=PLWDFES5j_g3r_poP2pjU3ZsAnQqYxvcbd&amp;index=4" TargetMode="External"/><Relationship Id="rId5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www.youtube.com/watch?v=4XtKQK7pKqE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CSD Study Abroad Options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0719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Massey University-Learn More!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MSU Educational Abroad Expo (Study Abroad Fair)</a:t>
            </a:r>
          </a:p>
          <a:p>
            <a:pPr lvl="1"/>
            <a:r>
              <a:rPr lang="en-US" sz="2400" dirty="0" smtClean="0"/>
              <a:t>Thursday, October 6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12-6pm, </a:t>
            </a:r>
            <a:r>
              <a:rPr lang="en-US" sz="2400" dirty="0" err="1" smtClean="0"/>
              <a:t>Breslin</a:t>
            </a:r>
            <a:r>
              <a:rPr lang="en-US" sz="2400" dirty="0" smtClean="0"/>
              <a:t> Center</a:t>
            </a:r>
          </a:p>
          <a:p>
            <a:pPr lvl="1"/>
            <a:r>
              <a:rPr lang="en-US" sz="2400" dirty="0" smtClean="0"/>
              <a:t>Gregory Huff</a:t>
            </a:r>
          </a:p>
          <a:p>
            <a:pPr lvl="1"/>
            <a:endParaRPr lang="en-US" sz="2400" dirty="0"/>
          </a:p>
          <a:p>
            <a:r>
              <a:rPr lang="en-US" sz="2800" dirty="0" smtClean="0"/>
              <a:t>Advising appointment with Jennifer</a:t>
            </a:r>
          </a:p>
          <a:p>
            <a:r>
              <a:rPr lang="en-US" sz="2800" dirty="0" smtClean="0"/>
              <a:t>Application deadline for SS17: October 1st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98117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 Disorders in England, Ireland and Scotland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Faculty led</a:t>
            </a:r>
          </a:p>
          <a:p>
            <a:r>
              <a:rPr lang="en-US" dirty="0" smtClean="0"/>
              <a:t>Dr. Paul Cooke</a:t>
            </a:r>
          </a:p>
          <a:p>
            <a:r>
              <a:rPr lang="en-US" dirty="0" smtClean="0"/>
              <a:t>32</a:t>
            </a:r>
            <a:r>
              <a:rPr lang="en-US" baseline="30000" dirty="0" smtClean="0"/>
              <a:t>nd</a:t>
            </a:r>
            <a:r>
              <a:rPr lang="en-US" dirty="0" smtClean="0"/>
              <a:t> year</a:t>
            </a:r>
          </a:p>
          <a:p>
            <a:r>
              <a:rPr lang="en-US" dirty="0"/>
              <a:t>London, England; Dublin, Ireland; and Edinburgh, </a:t>
            </a:r>
            <a:r>
              <a:rPr lang="en-US" dirty="0" smtClean="0"/>
              <a:t>Scotland</a:t>
            </a:r>
          </a:p>
          <a:p>
            <a:r>
              <a:rPr lang="en-US" dirty="0" smtClean="0"/>
              <a:t>Open </a:t>
            </a:r>
            <a:r>
              <a:rPr lang="en-US" dirty="0"/>
              <a:t>to upper division undergraduate and graduate students in communication disorders. </a:t>
            </a:r>
          </a:p>
        </p:txBody>
      </p:sp>
    </p:spTree>
    <p:extLst>
      <p:ext uri="{BB962C8B-B14F-4D97-AF65-F5344CB8AC3E}">
        <p14:creationId xmlns:p14="http://schemas.microsoft.com/office/powerpoint/2010/main" val="4173159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 Disorders in England, Ireland and Scotland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Guest Lectures + Site Visits</a:t>
            </a:r>
          </a:p>
          <a:p>
            <a:pPr lvl="1"/>
            <a:r>
              <a:rPr lang="en-US" dirty="0"/>
              <a:t>valuable exposure to various therapy techniques and professional philosophies and </a:t>
            </a:r>
            <a:r>
              <a:rPr lang="en-US" dirty="0" smtClean="0"/>
              <a:t>issues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omparisons </a:t>
            </a:r>
            <a:r>
              <a:rPr lang="en-US" dirty="0"/>
              <a:t>between clinical practices in England, Ireland, Scotland and the </a:t>
            </a:r>
            <a:r>
              <a:rPr lang="en-US" dirty="0" smtClean="0"/>
              <a:t>USA</a:t>
            </a:r>
          </a:p>
          <a:p>
            <a:pPr lvl="1"/>
            <a:r>
              <a:rPr lang="en-US" dirty="0" smtClean="0"/>
              <a:t>Comparisons </a:t>
            </a:r>
            <a:r>
              <a:rPr lang="en-US" dirty="0"/>
              <a:t>between our service delivery model and those with a national health </a:t>
            </a:r>
            <a:r>
              <a:rPr lang="en-US" dirty="0" smtClean="0"/>
              <a:t>system</a:t>
            </a:r>
          </a:p>
          <a:p>
            <a:pPr lvl="1"/>
            <a:endParaRPr lang="en-US" dirty="0"/>
          </a:p>
          <a:p>
            <a:r>
              <a:rPr lang="en-US" dirty="0" smtClean="0"/>
              <a:t>Course: CSD 419 (6 </a:t>
            </a:r>
            <a:r>
              <a:rPr lang="en-US" dirty="0" err="1" smtClean="0"/>
              <a:t>cr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Provides additional CSD coursework on transcript</a:t>
            </a:r>
          </a:p>
          <a:p>
            <a:pPr lvl="1"/>
            <a:r>
              <a:rPr lang="en-US" dirty="0" smtClean="0"/>
              <a:t>Will waive all 5 COM elective credit for COM majors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280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 Disorders in England, Ireland and Scotland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Info Session– Learn More!</a:t>
            </a:r>
          </a:p>
          <a:p>
            <a:pPr lvl="1"/>
            <a:r>
              <a:rPr lang="en-US" sz="3600" dirty="0" smtClean="0"/>
              <a:t>Sunday, September 25</a:t>
            </a:r>
            <a:r>
              <a:rPr lang="en-US" sz="3600" baseline="30000" dirty="0" smtClean="0"/>
              <a:t>th</a:t>
            </a:r>
            <a:endParaRPr lang="en-US" sz="3600" dirty="0" smtClean="0"/>
          </a:p>
          <a:p>
            <a:pPr lvl="1"/>
            <a:r>
              <a:rPr lang="en-US" sz="3600" dirty="0" smtClean="0"/>
              <a:t>2-4p</a:t>
            </a:r>
          </a:p>
          <a:p>
            <a:pPr lvl="1"/>
            <a:r>
              <a:rPr lang="en-US" sz="3600" dirty="0" smtClean="0"/>
              <a:t>107 </a:t>
            </a:r>
            <a:r>
              <a:rPr lang="en-US" sz="3600" dirty="0" err="1" smtClean="0"/>
              <a:t>Oyer</a:t>
            </a:r>
            <a:r>
              <a:rPr lang="en-US" sz="3600" dirty="0" smtClean="0"/>
              <a:t> Building</a:t>
            </a:r>
            <a:endParaRPr lang="en-US" sz="3600" dirty="0"/>
          </a:p>
          <a:p>
            <a:pPr marL="274320" lvl="1" indent="0">
              <a:buNone/>
            </a:pPr>
            <a:r>
              <a:rPr lang="en-US" sz="3600" dirty="0" smtClean="0"/>
              <a:t>~or~</a:t>
            </a:r>
          </a:p>
          <a:p>
            <a:pPr marL="274320" lvl="1" indent="0">
              <a:buNone/>
            </a:pPr>
            <a:r>
              <a:rPr lang="en-US" sz="3600" dirty="0" smtClean="0"/>
              <a:t>Contact </a:t>
            </a:r>
            <a:r>
              <a:rPr lang="en-US" sz="3600" dirty="0" err="1" smtClean="0"/>
              <a:t>Paule</a:t>
            </a:r>
            <a:r>
              <a:rPr lang="en-US" sz="3600" dirty="0" smtClean="0"/>
              <a:t> Cooke (</a:t>
            </a:r>
            <a:r>
              <a:rPr lang="en-US" sz="3600" dirty="0" smtClean="0">
                <a:hlinkClick r:id="rId2"/>
              </a:rPr>
              <a:t>cooke@msu.edu</a:t>
            </a:r>
            <a:r>
              <a:rPr lang="en-US" sz="3600" dirty="0" smtClean="0"/>
              <a:t>) </a:t>
            </a:r>
            <a:endParaRPr lang="en-US" sz="3600" dirty="0"/>
          </a:p>
          <a:p>
            <a:pPr marL="274320" lvl="1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76496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Massey University (New Zealand)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Semester long option</a:t>
            </a:r>
          </a:p>
          <a:p>
            <a:r>
              <a:rPr lang="en-US" dirty="0" smtClean="0"/>
              <a:t>Ranked one of top 3 universities in NZ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941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Massey University-the Campus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Palmerston North, NZ Campus</a:t>
            </a:r>
            <a:r>
              <a:rPr lang="en-US" dirty="0" smtClean="0"/>
              <a:t>	</a:t>
            </a:r>
            <a:endParaRPr lang="en-US" dirty="0"/>
          </a:p>
          <a:p>
            <a:r>
              <a:rPr lang="en-US" dirty="0" smtClean="0">
                <a:hlinkClick r:id="rId3"/>
              </a:rPr>
              <a:t>The Campus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Best Experiences in NZ</a:t>
            </a:r>
            <a:endParaRPr lang="en-US" dirty="0"/>
          </a:p>
        </p:txBody>
      </p:sp>
      <p:pic>
        <p:nvPicPr>
          <p:cNvPr id="2050" name="Picture 2" descr="Image result for map of north island new zealand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4544" y="1533759"/>
            <a:ext cx="2988686" cy="4638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2901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Massey University-The Courses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 </a:t>
            </a:r>
            <a:r>
              <a:rPr lang="en-US" dirty="0"/>
              <a:t>classes = </a:t>
            </a:r>
            <a:r>
              <a:rPr lang="en-US" dirty="0" smtClean="0"/>
              <a:t>16 </a:t>
            </a:r>
            <a:r>
              <a:rPr lang="en-US" dirty="0"/>
              <a:t>MSU </a:t>
            </a:r>
            <a:r>
              <a:rPr lang="en-US" dirty="0" smtClean="0"/>
              <a:t>credits (tuition based on 16 cr.; will not change if you go lower)</a:t>
            </a:r>
            <a:endParaRPr lang="en-US" dirty="0"/>
          </a:p>
          <a:p>
            <a:r>
              <a:rPr lang="en-US" dirty="0"/>
              <a:t>CSD classes would show up with grades on MSU </a:t>
            </a:r>
            <a:r>
              <a:rPr lang="en-US" dirty="0" smtClean="0"/>
              <a:t>transcript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713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5562669"/>
              </p:ext>
            </p:extLst>
          </p:nvPr>
        </p:nvGraphicFramePr>
        <p:xfrm>
          <a:off x="2281474" y="389302"/>
          <a:ext cx="8184334" cy="6155080"/>
        </p:xfrm>
        <a:graphic>
          <a:graphicData uri="http://schemas.openxmlformats.org/drawingml/2006/table">
            <a:tbl>
              <a:tblPr/>
              <a:tblGrid>
                <a:gridCol w="2701443"/>
                <a:gridCol w="775087"/>
                <a:gridCol w="4043207"/>
                <a:gridCol w="664597"/>
              </a:tblGrid>
              <a:tr h="49907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dirty="0">
                          <a:effectLst/>
                        </a:rPr>
                        <a:t>Massey Course Title</a:t>
                      </a:r>
                    </a:p>
                  </a:txBody>
                  <a:tcPr marL="7076" marR="7076" marT="4717" marB="471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dirty="0">
                          <a:effectLst/>
                        </a:rPr>
                        <a:t>Massey Credits</a:t>
                      </a:r>
                    </a:p>
                  </a:txBody>
                  <a:tcPr marL="7076" marR="7076" marT="4717" marB="471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>
                          <a:effectLst/>
                        </a:rPr>
                        <a:t>MSU Course Equivalent</a:t>
                      </a:r>
                    </a:p>
                  </a:txBody>
                  <a:tcPr marL="7076" marR="7076" marT="4717" marB="471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>
                          <a:effectLst/>
                        </a:rPr>
                        <a:t>MSU Credits</a:t>
                      </a:r>
                    </a:p>
                  </a:txBody>
                  <a:tcPr marL="7076" marR="7076" marT="4717" marB="471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95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dirty="0">
                          <a:effectLst/>
                        </a:rPr>
                        <a:t>Introduction to Communication Disorders</a:t>
                      </a:r>
                    </a:p>
                  </a:txBody>
                  <a:tcPr marL="7076" marR="7076" marT="4717" marB="471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dirty="0">
                          <a:effectLst/>
                        </a:rPr>
                        <a:t>15</a:t>
                      </a:r>
                    </a:p>
                  </a:txBody>
                  <a:tcPr marL="7076" marR="7076" marT="4717" marB="471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dirty="0">
                          <a:effectLst/>
                        </a:rPr>
                        <a:t>CSD 203 Introduction to Communicative Sciences and Disorders + CSD GCU (1)</a:t>
                      </a:r>
                    </a:p>
                  </a:txBody>
                  <a:tcPr marL="7076" marR="7076" marT="4717" marB="471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>
                          <a:effectLst/>
                        </a:rPr>
                        <a:t>4</a:t>
                      </a:r>
                    </a:p>
                  </a:txBody>
                  <a:tcPr marL="7076" marR="7076" marT="4717" marB="471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95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>
                          <a:effectLst/>
                        </a:rPr>
                        <a:t>Anatomy and Physiology of Speech and Hearing</a:t>
                      </a:r>
                    </a:p>
                  </a:txBody>
                  <a:tcPr marL="7076" marR="7076" marT="4717" marB="471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>
                          <a:effectLst/>
                        </a:rPr>
                        <a:t>15</a:t>
                      </a:r>
                    </a:p>
                  </a:txBody>
                  <a:tcPr marL="7076" marR="7076" marT="4717" marB="471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CSD 213 </a:t>
                      </a:r>
                      <a:r>
                        <a:rPr lang="en-US" sz="1200" dirty="0">
                          <a:effectLst/>
                        </a:rPr>
                        <a:t>Anatomy and Physiology of the Speech and Hearing Mechanisms + CSD GCU (1)</a:t>
                      </a:r>
                    </a:p>
                  </a:txBody>
                  <a:tcPr marL="7076" marR="7076" marT="4717" marB="471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>
                          <a:effectLst/>
                        </a:rPr>
                        <a:t>4</a:t>
                      </a:r>
                    </a:p>
                  </a:txBody>
                  <a:tcPr marL="7076" marR="7076" marT="4717" marB="471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3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>
                          <a:effectLst/>
                        </a:rPr>
                        <a:t>Speech and Language Development</a:t>
                      </a:r>
                    </a:p>
                  </a:txBody>
                  <a:tcPr marL="7076" marR="7076" marT="4717" marB="471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>
                          <a:effectLst/>
                        </a:rPr>
                        <a:t>15</a:t>
                      </a:r>
                    </a:p>
                  </a:txBody>
                  <a:tcPr marL="7076" marR="7076" marT="4717" marB="471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CSD 333 </a:t>
                      </a:r>
                      <a:r>
                        <a:rPr lang="en-US" sz="1200" dirty="0">
                          <a:effectLst/>
                        </a:rPr>
                        <a:t>Oral Language Development + CSD GCU (1)</a:t>
                      </a:r>
                    </a:p>
                  </a:txBody>
                  <a:tcPr marL="7076" marR="7076" marT="4717" marB="471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>
                          <a:effectLst/>
                        </a:rPr>
                        <a:t>4</a:t>
                      </a:r>
                    </a:p>
                  </a:txBody>
                  <a:tcPr marL="7076" marR="7076" marT="4717" marB="471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72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>
                          <a:effectLst/>
                        </a:rPr>
                        <a:t>Child Language Disorders I</a:t>
                      </a:r>
                    </a:p>
                  </a:txBody>
                  <a:tcPr marL="7076" marR="7076" marT="4717" marB="471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>
                          <a:effectLst/>
                        </a:rPr>
                        <a:t>15</a:t>
                      </a:r>
                    </a:p>
                  </a:txBody>
                  <a:tcPr marL="7076" marR="7076" marT="4717" marB="471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dirty="0">
                          <a:effectLst/>
                        </a:rPr>
                        <a:t>CSD 491 Special Topics</a:t>
                      </a:r>
                    </a:p>
                  </a:txBody>
                  <a:tcPr marL="7076" marR="7076" marT="4717" marB="471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>
                          <a:effectLst/>
                        </a:rPr>
                        <a:t>4</a:t>
                      </a:r>
                    </a:p>
                  </a:txBody>
                  <a:tcPr marL="7076" marR="7076" marT="4717" marB="471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95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>
                          <a:effectLst/>
                        </a:rPr>
                        <a:t>Articulation and Phonological Disorders in Children</a:t>
                      </a:r>
                    </a:p>
                  </a:txBody>
                  <a:tcPr marL="7076" marR="7076" marT="4717" marB="471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>
                          <a:effectLst/>
                        </a:rPr>
                        <a:t>15</a:t>
                      </a:r>
                    </a:p>
                  </a:txBody>
                  <a:tcPr marL="7076" marR="7076" marT="4717" marB="471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dirty="0">
                          <a:effectLst/>
                        </a:rPr>
                        <a:t>CSD 473 Phonological Disorders in Children + CSD GCU (1)</a:t>
                      </a:r>
                    </a:p>
                  </a:txBody>
                  <a:tcPr marL="7076" marR="7076" marT="4717" marB="471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>
                          <a:effectLst/>
                        </a:rPr>
                        <a:t>4</a:t>
                      </a:r>
                    </a:p>
                  </a:txBody>
                  <a:tcPr marL="7076" marR="7076" marT="4717" marB="471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07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>
                          <a:effectLst/>
                        </a:rPr>
                        <a:t>Assessment Methods for Speech and Language Disorders</a:t>
                      </a:r>
                    </a:p>
                  </a:txBody>
                  <a:tcPr marL="7076" marR="7076" marT="4717" marB="471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>
                          <a:effectLst/>
                        </a:rPr>
                        <a:t>15</a:t>
                      </a:r>
                    </a:p>
                  </a:txBody>
                  <a:tcPr marL="7076" marR="7076" marT="4717" marB="471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CSD 364 </a:t>
                      </a:r>
                      <a:r>
                        <a:rPr lang="en-US" sz="1200" dirty="0">
                          <a:effectLst/>
                        </a:rPr>
                        <a:t>Speech and Language Disorders and Their Evaluations + CSD GCU (1)</a:t>
                      </a:r>
                    </a:p>
                  </a:txBody>
                  <a:tcPr marL="7076" marR="7076" marT="4717" marB="471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>
                          <a:effectLst/>
                        </a:rPr>
                        <a:t>4</a:t>
                      </a:r>
                    </a:p>
                  </a:txBody>
                  <a:tcPr marL="7076" marR="7076" marT="4717" marB="471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72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>
                          <a:effectLst/>
                        </a:rPr>
                        <a:t>Field Work and Clinical Skills I</a:t>
                      </a:r>
                    </a:p>
                  </a:txBody>
                  <a:tcPr marL="7076" marR="7076" marT="4717" marB="471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>
                          <a:effectLst/>
                        </a:rPr>
                        <a:t>15</a:t>
                      </a:r>
                    </a:p>
                  </a:txBody>
                  <a:tcPr marL="7076" marR="7076" marT="4717" marB="471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dirty="0">
                          <a:effectLst/>
                        </a:rPr>
                        <a:t>CSD 491 Special Topics</a:t>
                      </a:r>
                    </a:p>
                  </a:txBody>
                  <a:tcPr marL="7076" marR="7076" marT="4717" marB="471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>
                          <a:effectLst/>
                        </a:rPr>
                        <a:t>4</a:t>
                      </a:r>
                    </a:p>
                  </a:txBody>
                  <a:tcPr marL="7076" marR="7076" marT="4717" marB="471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72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>
                          <a:effectLst/>
                        </a:rPr>
                        <a:t>Child Language Disorders II</a:t>
                      </a:r>
                    </a:p>
                  </a:txBody>
                  <a:tcPr marL="7076" marR="7076" marT="4717" marB="471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>
                          <a:effectLst/>
                        </a:rPr>
                        <a:t>15</a:t>
                      </a:r>
                    </a:p>
                  </a:txBody>
                  <a:tcPr marL="7076" marR="7076" marT="4717" marB="471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dirty="0">
                          <a:effectLst/>
                        </a:rPr>
                        <a:t>CSD 491 Special Topics</a:t>
                      </a:r>
                    </a:p>
                  </a:txBody>
                  <a:tcPr marL="7076" marR="7076" marT="4717" marB="471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>
                          <a:effectLst/>
                        </a:rPr>
                        <a:t>4</a:t>
                      </a:r>
                    </a:p>
                  </a:txBody>
                  <a:tcPr marL="7076" marR="7076" marT="4717" marB="471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3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>
                          <a:effectLst/>
                        </a:rPr>
                        <a:t>Neurogenic Communication Disorders I</a:t>
                      </a:r>
                    </a:p>
                  </a:txBody>
                  <a:tcPr marL="7076" marR="7076" marT="4717" marB="471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>
                          <a:effectLst/>
                        </a:rPr>
                        <a:t>15</a:t>
                      </a:r>
                    </a:p>
                  </a:txBody>
                  <a:tcPr marL="7076" marR="7076" marT="4717" marB="471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dirty="0">
                          <a:effectLst/>
                        </a:rPr>
                        <a:t>CSD 491 Special Topics</a:t>
                      </a:r>
                    </a:p>
                  </a:txBody>
                  <a:tcPr marL="7076" marR="7076" marT="4717" marB="471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>
                          <a:effectLst/>
                        </a:rPr>
                        <a:t>4</a:t>
                      </a:r>
                    </a:p>
                  </a:txBody>
                  <a:tcPr marL="7076" marR="7076" marT="4717" marB="471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3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>
                          <a:effectLst/>
                        </a:rPr>
                        <a:t>Technology in Communication Disorders</a:t>
                      </a:r>
                    </a:p>
                  </a:txBody>
                  <a:tcPr marL="7076" marR="7076" marT="4717" marB="471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>
                          <a:effectLst/>
                        </a:rPr>
                        <a:t>15</a:t>
                      </a:r>
                    </a:p>
                  </a:txBody>
                  <a:tcPr marL="7076" marR="7076" marT="4717" marB="471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dirty="0">
                          <a:effectLst/>
                        </a:rPr>
                        <a:t>CSD 491 Special Topics</a:t>
                      </a:r>
                    </a:p>
                  </a:txBody>
                  <a:tcPr marL="7076" marR="7076" marT="4717" marB="471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>
                          <a:effectLst/>
                        </a:rPr>
                        <a:t>4</a:t>
                      </a:r>
                    </a:p>
                  </a:txBody>
                  <a:tcPr marL="7076" marR="7076" marT="4717" marB="471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3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>
                          <a:effectLst/>
                        </a:rPr>
                        <a:t>Neurogenic Communication Disorders II</a:t>
                      </a:r>
                    </a:p>
                  </a:txBody>
                  <a:tcPr marL="7076" marR="7076" marT="4717" marB="471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>
                          <a:effectLst/>
                        </a:rPr>
                        <a:t>15</a:t>
                      </a:r>
                    </a:p>
                  </a:txBody>
                  <a:tcPr marL="7076" marR="7076" marT="4717" marB="471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dirty="0">
                          <a:effectLst/>
                        </a:rPr>
                        <a:t>CSD 491 Special Topics</a:t>
                      </a:r>
                    </a:p>
                  </a:txBody>
                  <a:tcPr marL="7076" marR="7076" marT="4717" marB="471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>
                          <a:effectLst/>
                        </a:rPr>
                        <a:t>4</a:t>
                      </a:r>
                    </a:p>
                  </a:txBody>
                  <a:tcPr marL="7076" marR="7076" marT="4717" marB="471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72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>
                          <a:effectLst/>
                        </a:rPr>
                        <a:t>Motor Speech Disorders</a:t>
                      </a:r>
                    </a:p>
                  </a:txBody>
                  <a:tcPr marL="7076" marR="7076" marT="4717" marB="471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>
                          <a:effectLst/>
                        </a:rPr>
                        <a:t>15</a:t>
                      </a:r>
                    </a:p>
                  </a:txBody>
                  <a:tcPr marL="7076" marR="7076" marT="4717" marB="471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dirty="0">
                          <a:effectLst/>
                        </a:rPr>
                        <a:t>CSD 491 Special Topics</a:t>
                      </a:r>
                    </a:p>
                  </a:txBody>
                  <a:tcPr marL="7076" marR="7076" marT="4717" marB="471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>
                          <a:effectLst/>
                        </a:rPr>
                        <a:t>4</a:t>
                      </a:r>
                    </a:p>
                  </a:txBody>
                  <a:tcPr marL="7076" marR="7076" marT="4717" marB="471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72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>
                          <a:effectLst/>
                        </a:rPr>
                        <a:t>Fluency Disorders</a:t>
                      </a:r>
                    </a:p>
                  </a:txBody>
                  <a:tcPr marL="7076" marR="7076" marT="4717" marB="471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>
                          <a:effectLst/>
                        </a:rPr>
                        <a:t>15</a:t>
                      </a:r>
                    </a:p>
                  </a:txBody>
                  <a:tcPr marL="7076" marR="7076" marT="4717" marB="471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dirty="0">
                          <a:effectLst/>
                        </a:rPr>
                        <a:t>CSD 491 Special Topics</a:t>
                      </a:r>
                    </a:p>
                  </a:txBody>
                  <a:tcPr marL="7076" marR="7076" marT="4717" marB="471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>
                          <a:effectLst/>
                        </a:rPr>
                        <a:t>4</a:t>
                      </a:r>
                    </a:p>
                  </a:txBody>
                  <a:tcPr marL="7076" marR="7076" marT="4717" marB="471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72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>
                          <a:effectLst/>
                        </a:rPr>
                        <a:t>Field Work and Clinical Skills II</a:t>
                      </a:r>
                    </a:p>
                  </a:txBody>
                  <a:tcPr marL="7076" marR="7076" marT="4717" marB="471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>
                          <a:effectLst/>
                        </a:rPr>
                        <a:t>15</a:t>
                      </a:r>
                    </a:p>
                  </a:txBody>
                  <a:tcPr marL="7076" marR="7076" marT="4717" marB="471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dirty="0">
                          <a:effectLst/>
                        </a:rPr>
                        <a:t>CSD 491 Special Topics</a:t>
                      </a:r>
                    </a:p>
                  </a:txBody>
                  <a:tcPr marL="7076" marR="7076" marT="4717" marB="471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>
                          <a:effectLst/>
                        </a:rPr>
                        <a:t>4</a:t>
                      </a:r>
                    </a:p>
                  </a:txBody>
                  <a:tcPr marL="7076" marR="7076" marT="4717" marB="471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60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>
                          <a:effectLst/>
                        </a:rPr>
                        <a:t>Adult Dysphagia</a:t>
                      </a:r>
                    </a:p>
                  </a:txBody>
                  <a:tcPr marL="7076" marR="7076" marT="4717" marB="471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>
                          <a:effectLst/>
                        </a:rPr>
                        <a:t>15</a:t>
                      </a:r>
                    </a:p>
                  </a:txBody>
                  <a:tcPr marL="7076" marR="7076" marT="4717" marB="471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dirty="0">
                          <a:effectLst/>
                        </a:rPr>
                        <a:t>CSD 491 Special Topics</a:t>
                      </a:r>
                    </a:p>
                  </a:txBody>
                  <a:tcPr marL="7076" marR="7076" marT="4717" marB="471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>
                          <a:effectLst/>
                        </a:rPr>
                        <a:t>4</a:t>
                      </a:r>
                    </a:p>
                  </a:txBody>
                  <a:tcPr marL="7076" marR="7076" marT="4717" marB="471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72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>
                          <a:effectLst/>
                        </a:rPr>
                        <a:t>Paediatric Dysphagia</a:t>
                      </a:r>
                    </a:p>
                  </a:txBody>
                  <a:tcPr marL="7076" marR="7076" marT="4717" marB="471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>
                          <a:effectLst/>
                        </a:rPr>
                        <a:t>15</a:t>
                      </a:r>
                    </a:p>
                  </a:txBody>
                  <a:tcPr marL="7076" marR="7076" marT="4717" marB="471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dirty="0">
                          <a:effectLst/>
                        </a:rPr>
                        <a:t>CSD 491 Special Topics</a:t>
                      </a:r>
                    </a:p>
                  </a:txBody>
                  <a:tcPr marL="7076" marR="7076" marT="4717" marB="471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>
                          <a:effectLst/>
                        </a:rPr>
                        <a:t>4</a:t>
                      </a:r>
                    </a:p>
                  </a:txBody>
                  <a:tcPr marL="7076" marR="7076" marT="4717" marB="471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07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>
                          <a:effectLst/>
                        </a:rPr>
                        <a:t>Aural Rehabilitation, Assessment and Intervention</a:t>
                      </a:r>
                    </a:p>
                  </a:txBody>
                  <a:tcPr marL="7076" marR="7076" marT="4717" marB="471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>
                          <a:effectLst/>
                        </a:rPr>
                        <a:t>15</a:t>
                      </a:r>
                    </a:p>
                  </a:txBody>
                  <a:tcPr marL="7076" marR="7076" marT="4717" marB="471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CSD 444 </a:t>
                      </a:r>
                      <a:r>
                        <a:rPr lang="en-US" sz="1200" dirty="0" err="1">
                          <a:effectLst/>
                        </a:rPr>
                        <a:t>Audiologic</a:t>
                      </a:r>
                      <a:r>
                        <a:rPr lang="en-US" sz="1200" dirty="0">
                          <a:effectLst/>
                        </a:rPr>
                        <a:t> Assessment and Intervention/ Rehabilitation + CSD GCU (1)</a:t>
                      </a:r>
                    </a:p>
                  </a:txBody>
                  <a:tcPr marL="7076" marR="7076" marT="4717" marB="471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dirty="0">
                          <a:effectLst/>
                        </a:rPr>
                        <a:t>4</a:t>
                      </a:r>
                    </a:p>
                  </a:txBody>
                  <a:tcPr marL="7076" marR="7076" marT="4717" marB="471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3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>
                          <a:effectLst/>
                        </a:rPr>
                        <a:t>Voice Disorders, Assessment and Treatment</a:t>
                      </a:r>
                    </a:p>
                  </a:txBody>
                  <a:tcPr marL="7076" marR="7076" marT="4717" marB="471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>
                          <a:effectLst/>
                        </a:rPr>
                        <a:t>15</a:t>
                      </a:r>
                    </a:p>
                  </a:txBody>
                  <a:tcPr marL="7076" marR="7076" marT="4717" marB="471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>
                          <a:effectLst/>
                        </a:rPr>
                        <a:t>CSD 491 Special Topics</a:t>
                      </a:r>
                    </a:p>
                  </a:txBody>
                  <a:tcPr marL="7076" marR="7076" marT="4717" marB="471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dirty="0">
                          <a:effectLst/>
                        </a:rPr>
                        <a:t>4</a:t>
                      </a:r>
                    </a:p>
                  </a:txBody>
                  <a:tcPr marL="7076" marR="7076" marT="4717" marB="4717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5576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Massey University-the 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Reasonably prices (approx. $</a:t>
            </a:r>
            <a:r>
              <a:rPr lang="en-US" dirty="0" smtClean="0"/>
              <a:t>8900 </a:t>
            </a:r>
            <a:r>
              <a:rPr lang="en-US" dirty="0"/>
              <a:t>USD for </a:t>
            </a:r>
            <a:r>
              <a:rPr lang="en-US" dirty="0" smtClean="0"/>
              <a:t>16 cr. tuition)</a:t>
            </a:r>
          </a:p>
          <a:p>
            <a:r>
              <a:rPr lang="en-US" dirty="0" smtClean="0"/>
              <a:t>All MSU aid continues to work</a:t>
            </a:r>
            <a:endParaRPr lang="en-US" dirty="0"/>
          </a:p>
          <a:p>
            <a:r>
              <a:rPr lang="en-US" dirty="0" smtClean="0"/>
              <a:t>Eligible for ComArtSci Study Abroad Scholarship (approx. $2000)</a:t>
            </a:r>
          </a:p>
          <a:p>
            <a:r>
              <a:rPr lang="en-US" dirty="0" smtClean="0"/>
              <a:t>3.5+, apply for Office of Study Abroad Merit Based Scholarship</a:t>
            </a:r>
          </a:p>
          <a:p>
            <a:r>
              <a:rPr lang="en-US" dirty="0" smtClean="0"/>
              <a:t>Massey “Generation Study Abroad Scholarship”: </a:t>
            </a:r>
            <a:r>
              <a:rPr lang="en-US" dirty="0"/>
              <a:t>US citizens or residents can apply for a US $2,000 travel award to help with flights to New Zealand and US $500 towards study abroad or student exchange at Massey University.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405667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38</TotalTime>
  <Words>588</Words>
  <Application>Microsoft Macintosh PowerPoint</Application>
  <PresentationFormat>Widescreen</PresentationFormat>
  <Paragraphs>122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Rockwell</vt:lpstr>
      <vt:lpstr>Rockwell Condensed</vt:lpstr>
      <vt:lpstr>Wingdings</vt:lpstr>
      <vt:lpstr>Wood Type</vt:lpstr>
      <vt:lpstr>CSD Study Abroad Options</vt:lpstr>
      <vt:lpstr>Communication Disorders in England, Ireland and Scotland</vt:lpstr>
      <vt:lpstr>Communication Disorders in England, Ireland and Scotland</vt:lpstr>
      <vt:lpstr>Communication Disorders in England, Ireland and Scotland</vt:lpstr>
      <vt:lpstr>Massey University (New Zealand)</vt:lpstr>
      <vt:lpstr>Massey University-the Campus</vt:lpstr>
      <vt:lpstr>Massey University-The Courses</vt:lpstr>
      <vt:lpstr>PowerPoint Presentation</vt:lpstr>
      <vt:lpstr>Massey University-the cost</vt:lpstr>
      <vt:lpstr>Massey University-Learn More!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CSD Study Abroad Options</dc:title>
  <dc:creator>Jennifer New</dc:creator>
  <cp:lastModifiedBy>Kelly Jones</cp:lastModifiedBy>
  <cp:revision>6</cp:revision>
  <dcterms:created xsi:type="dcterms:W3CDTF">2016-09-12T18:44:01Z</dcterms:created>
  <dcterms:modified xsi:type="dcterms:W3CDTF">2016-09-14T01:03:59Z</dcterms:modified>
</cp:coreProperties>
</file>